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8" r:id="rId3"/>
    <p:sldId id="266" r:id="rId4"/>
    <p:sldId id="267" r:id="rId5"/>
    <p:sldId id="259" r:id="rId6"/>
    <p:sldId id="260"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193"/>
    <p:restoredTop sz="77119"/>
  </p:normalViewPr>
  <p:slideViewPr>
    <p:cSldViewPr snapToGrid="0" snapToObjects="1">
      <p:cViewPr varScale="1">
        <p:scale>
          <a:sx n="60" d="100"/>
          <a:sy n="60" d="100"/>
        </p:scale>
        <p:origin x="35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image1.tiff>
</file>

<file path=ppt/media/image10.svg>
</file>

<file path=ppt/media/image11.tiff>
</file>

<file path=ppt/media/image12.jpeg>
</file>

<file path=ppt/media/image13.png>
</file>

<file path=ppt/media/image14.png>
</file>

<file path=ppt/media/image15.tiff>
</file>

<file path=ppt/media/image18.tiff>
</file>

<file path=ppt/media/image19.jpeg>
</file>

<file path=ppt/media/image2.tiff>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BE655B-2331-9742-B8AD-CA67885F606D}" type="datetimeFigureOut">
              <a:rPr lang="en-GB" smtClean="0"/>
              <a:t>20/11/2019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15CA74-72E4-8646-A993-FC66E7E9A744}" type="slidenum">
              <a:rPr lang="en-GB" smtClean="0"/>
              <a:t>‹#›</a:t>
            </a:fld>
            <a:endParaRPr lang="en-GB"/>
          </a:p>
        </p:txBody>
      </p:sp>
    </p:spTree>
    <p:extLst>
      <p:ext uri="{BB962C8B-B14F-4D97-AF65-F5344CB8AC3E}">
        <p14:creationId xmlns:p14="http://schemas.microsoft.com/office/powerpoint/2010/main" val="27277653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t>
            </a:r>
            <a:r>
              <a:rPr lang="en-GB" dirty="0" err="1"/>
              <a:t>wmacns.ca</a:t>
            </a:r>
            <a:r>
              <a:rPr lang="en-GB" dirty="0"/>
              <a:t>/</a:t>
            </a:r>
            <a:r>
              <a:rPr lang="en-GB" dirty="0" err="1"/>
              <a:t>yukon</a:t>
            </a:r>
            <a:r>
              <a:rPr lang="en-GB" dirty="0"/>
              <a:t>-north-slope/land/</a:t>
            </a:r>
            <a:r>
              <a:rPr lang="en-GB" dirty="0" err="1"/>
              <a:t>herschel</a:t>
            </a:r>
            <a:r>
              <a:rPr lang="en-GB" dirty="0"/>
              <a:t>-island-</a:t>
            </a:r>
            <a:r>
              <a:rPr lang="en-GB" dirty="0" err="1"/>
              <a:t>qikiqtaruk</a:t>
            </a:r>
            <a:r>
              <a:rPr lang="en-GB" dirty="0"/>
              <a:t>/</a:t>
            </a:r>
          </a:p>
        </p:txBody>
      </p:sp>
      <p:sp>
        <p:nvSpPr>
          <p:cNvPr id="4" name="Slide Number Placeholder 3"/>
          <p:cNvSpPr>
            <a:spLocks noGrp="1"/>
          </p:cNvSpPr>
          <p:nvPr>
            <p:ph type="sldNum" sz="quarter" idx="5"/>
          </p:nvPr>
        </p:nvSpPr>
        <p:spPr/>
        <p:txBody>
          <a:bodyPr/>
          <a:lstStyle/>
          <a:p>
            <a:fld id="{9B15CA74-72E4-8646-A993-FC66E7E9A744}" type="slidenum">
              <a:rPr lang="en-GB" smtClean="0"/>
              <a:t>1</a:t>
            </a:fld>
            <a:endParaRPr lang="en-GB"/>
          </a:p>
        </p:txBody>
      </p:sp>
    </p:spTree>
    <p:extLst>
      <p:ext uri="{BB962C8B-B14F-4D97-AF65-F5344CB8AC3E}">
        <p14:creationId xmlns:p14="http://schemas.microsoft.com/office/powerpoint/2010/main" val="3204783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2</a:t>
            </a:fld>
            <a:endParaRPr lang="en-GB"/>
          </a:p>
        </p:txBody>
      </p:sp>
    </p:spTree>
    <p:extLst>
      <p:ext uri="{BB962C8B-B14F-4D97-AF65-F5344CB8AC3E}">
        <p14:creationId xmlns:p14="http://schemas.microsoft.com/office/powerpoint/2010/main" val="135100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4</a:t>
            </a:fld>
            <a:endParaRPr lang="en-GB"/>
          </a:p>
        </p:txBody>
      </p:sp>
    </p:spTree>
    <p:extLst>
      <p:ext uri="{BB962C8B-B14F-4D97-AF65-F5344CB8AC3E}">
        <p14:creationId xmlns:p14="http://schemas.microsoft.com/office/powerpoint/2010/main" val="1801023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question of whether Herschel and </a:t>
            </a:r>
            <a:r>
              <a:rPr lang="en-US" sz="1200" kern="1200" dirty="0" err="1">
                <a:solidFill>
                  <a:schemeClr val="tx1"/>
                </a:solidFill>
                <a:effectLst/>
                <a:latin typeface="+mn-lt"/>
                <a:ea typeface="+mn-ea"/>
                <a:cs typeface="+mn-cs"/>
              </a:rPr>
              <a:t>Komakuk</a:t>
            </a:r>
            <a:r>
              <a:rPr lang="en-US" sz="1200" kern="1200" dirty="0">
                <a:solidFill>
                  <a:schemeClr val="tx1"/>
                </a:solidFill>
                <a:effectLst/>
                <a:latin typeface="+mn-lt"/>
                <a:ea typeface="+mn-ea"/>
                <a:cs typeface="+mn-cs"/>
              </a:rPr>
              <a:t> vegetation types differ in their hyperspectral signatures can be answered using data obtained at a plot-scale or plane-scale. Overall plane-scale is currently the preferred means of analysis, as this could establish valuable precedence for further research. Here the variance in spectral diversity of Herschel and </a:t>
            </a:r>
            <a:r>
              <a:rPr lang="en-US" sz="1200" kern="1200" dirty="0" err="1">
                <a:solidFill>
                  <a:schemeClr val="tx1"/>
                </a:solidFill>
                <a:effectLst/>
                <a:latin typeface="+mn-lt"/>
                <a:ea typeface="+mn-ea"/>
                <a:cs typeface="+mn-cs"/>
              </a:rPr>
              <a:t>Komakuk</a:t>
            </a:r>
            <a:r>
              <a:rPr lang="en-US" sz="1200" kern="1200" dirty="0">
                <a:solidFill>
                  <a:schemeClr val="tx1"/>
                </a:solidFill>
                <a:effectLst/>
                <a:latin typeface="+mn-lt"/>
                <a:ea typeface="+mn-ea"/>
                <a:cs typeface="+mn-cs"/>
              </a:rPr>
              <a:t> vegetation will be compared, using an existing mapping of the vegetation types present on </a:t>
            </a:r>
            <a:r>
              <a:rPr lang="en-US" sz="1200" kern="1200" dirty="0" err="1">
                <a:solidFill>
                  <a:schemeClr val="tx1"/>
                </a:solidFill>
                <a:effectLst/>
                <a:latin typeface="+mn-lt"/>
                <a:ea typeface="+mn-ea"/>
                <a:cs typeface="+mn-cs"/>
              </a:rPr>
              <a:t>Qikiqtaruk</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Obu</a:t>
            </a:r>
            <a:r>
              <a:rPr lang="en-US" sz="1200" kern="1200" dirty="0">
                <a:solidFill>
                  <a:schemeClr val="tx1"/>
                </a:solidFill>
                <a:effectLst/>
                <a:latin typeface="+mn-lt"/>
                <a:ea typeface="+mn-ea"/>
                <a:cs typeface="+mn-cs"/>
              </a:rPr>
              <a:t> et al., 2017). </a:t>
            </a:r>
            <a:endParaRPr lang="de-DE"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5</a:t>
            </a:fld>
            <a:endParaRPr lang="en-GB"/>
          </a:p>
        </p:txBody>
      </p:sp>
    </p:spTree>
    <p:extLst>
      <p:ext uri="{BB962C8B-B14F-4D97-AF65-F5344CB8AC3E}">
        <p14:creationId xmlns:p14="http://schemas.microsoft.com/office/powerpoint/2010/main" val="1887776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How hyperspectral signatures relate to species, richness &amp; evenness, canopy cover, and percent bare ground will be primarily answered with plot level data. Initially biodiversity indices will be as basic measurements of richness &amp; evenness. </a:t>
            </a:r>
            <a:r>
              <a:rPr lang="en-US" sz="1200" kern="1200" dirty="0" err="1">
                <a:solidFill>
                  <a:schemeClr val="tx1"/>
                </a:solidFill>
                <a:effectLst/>
                <a:latin typeface="+mn-lt"/>
                <a:ea typeface="+mn-ea"/>
                <a:cs typeface="+mn-cs"/>
              </a:rPr>
              <a:t>Pointframing</a:t>
            </a:r>
            <a:r>
              <a:rPr lang="en-US" sz="1200" kern="1200" dirty="0">
                <a:solidFill>
                  <a:schemeClr val="tx1"/>
                </a:solidFill>
                <a:effectLst/>
                <a:latin typeface="+mn-lt"/>
                <a:ea typeface="+mn-ea"/>
                <a:cs typeface="+mn-cs"/>
              </a:rPr>
              <a:t> data can be used for the identification of species, </a:t>
            </a:r>
            <a:r>
              <a:rPr lang="en-US" sz="1200" kern="1200" dirty="0" err="1">
                <a:solidFill>
                  <a:schemeClr val="tx1"/>
                </a:solidFill>
                <a:effectLst/>
                <a:latin typeface="+mn-lt"/>
                <a:ea typeface="+mn-ea"/>
                <a:cs typeface="+mn-cs"/>
              </a:rPr>
              <a:t>aswell</a:t>
            </a:r>
            <a:r>
              <a:rPr lang="en-US" sz="1200" kern="1200" dirty="0">
                <a:solidFill>
                  <a:schemeClr val="tx1"/>
                </a:solidFill>
                <a:effectLst/>
                <a:latin typeface="+mn-lt"/>
                <a:ea typeface="+mn-ea"/>
                <a:cs typeface="+mn-cs"/>
              </a:rPr>
              <a:t> as canopy cover and percent bare ground. Furthermore, principle component analysis can be conducted to see which variable explains the greatest variability within observed hyperspectral signatures. </a:t>
            </a:r>
            <a:endParaRPr lang="de-DE"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6</a:t>
            </a:fld>
            <a:endParaRPr lang="en-GB"/>
          </a:p>
        </p:txBody>
      </p:sp>
    </p:spTree>
    <p:extLst>
      <p:ext uri="{BB962C8B-B14F-4D97-AF65-F5344CB8AC3E}">
        <p14:creationId xmlns:p14="http://schemas.microsoft.com/office/powerpoint/2010/main" val="3697750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Previous studies indicate a strong scale-dependence of the relationship between spectral diversity to biodiversity. Therefor this study will assess the relationship between hyperspectral variability and biodiversity at three spatial scales: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plot-scale, ii) drone scale, and iii) plane-scale. </a:t>
            </a:r>
            <a:endParaRPr lang="de-D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for all spatial scale will be used to assess the impact of resolution on the observed hyperspectral relationships and if data saturation across scales occurs. This will also provide insight into the variance of accuracy between sensed spectral signatures and the biodiversity estimates at different spatial scales.</a:t>
            </a:r>
            <a:endParaRPr lang="de-D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the larger remotely sensed scales of observation, bare ground is likely to be a significant predictor of variance in spectral diversity (</a:t>
            </a:r>
            <a:r>
              <a:rPr lang="en-US" sz="1200" kern="1200" dirty="0" err="1">
                <a:solidFill>
                  <a:schemeClr val="tx1"/>
                </a:solidFill>
                <a:effectLst/>
                <a:latin typeface="+mn-lt"/>
                <a:ea typeface="+mn-ea"/>
                <a:cs typeface="+mn-cs"/>
              </a:rPr>
              <a:t>Gholizadeh</a:t>
            </a:r>
            <a:r>
              <a:rPr lang="en-US" sz="1200" kern="1200" dirty="0">
                <a:solidFill>
                  <a:schemeClr val="tx1"/>
                </a:solidFill>
                <a:effectLst/>
                <a:latin typeface="+mn-lt"/>
                <a:ea typeface="+mn-ea"/>
                <a:cs typeface="+mn-cs"/>
              </a:rPr>
              <a:t> et al., 2018). A potential approach to assess the significance of this variances to overlay plane hyperspectral raster data over the already mapped  % bare ground obtained from previous years drone imagery.</a:t>
            </a:r>
            <a:endParaRPr lang="de-DE" sz="1200" kern="1200" dirty="0">
              <a:solidFill>
                <a:schemeClr val="tx1"/>
              </a:solidFill>
              <a:effectLst/>
              <a:latin typeface="+mn-lt"/>
              <a:ea typeface="+mn-ea"/>
              <a:cs typeface="+mn-cs"/>
            </a:endParaRPr>
          </a:p>
          <a:p>
            <a:pPr fontAlgn="base"/>
            <a:r>
              <a:rPr lang="en-US" sz="1200" kern="1200" dirty="0">
                <a:solidFill>
                  <a:schemeClr val="tx1"/>
                </a:solidFill>
                <a:effectLst/>
                <a:latin typeface="+mn-lt"/>
                <a:ea typeface="+mn-ea"/>
                <a:cs typeface="+mn-cs"/>
              </a:rPr>
              <a:t>At the plane scale , hyperspectral signature variance will be related to veg type, topography, wetness, (and possibly slope and aspect?). The topography </a:t>
            </a:r>
            <a:r>
              <a:rPr lang="en-US" sz="1200" kern="1200" dirty="0" err="1">
                <a:solidFill>
                  <a:schemeClr val="tx1"/>
                </a:solidFill>
                <a:effectLst/>
                <a:latin typeface="+mn-lt"/>
                <a:ea typeface="+mn-ea"/>
                <a:cs typeface="+mn-cs"/>
              </a:rPr>
              <a:t>Qikiqtaruk</a:t>
            </a:r>
            <a:r>
              <a:rPr lang="en-US" sz="1200" kern="1200" dirty="0">
                <a:solidFill>
                  <a:schemeClr val="tx1"/>
                </a:solidFill>
                <a:effectLst/>
                <a:latin typeface="+mn-lt"/>
                <a:ea typeface="+mn-ea"/>
                <a:cs typeface="+mn-cs"/>
              </a:rPr>
              <a:t> is available via the Arctic DEM dataset and wetness, slope and aspect can all be derived/interpolated from DEMs</a:t>
            </a:r>
            <a:endParaRPr lang="de-DE"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7</a:t>
            </a:fld>
            <a:endParaRPr lang="en-GB"/>
          </a:p>
        </p:txBody>
      </p:sp>
    </p:spTree>
    <p:extLst>
      <p:ext uri="{BB962C8B-B14F-4D97-AF65-F5344CB8AC3E}">
        <p14:creationId xmlns:p14="http://schemas.microsoft.com/office/powerpoint/2010/main" val="3209350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Pairing field measurements with remotely sensed multispectral imagery presents itself to become a cost and time efficient way to assess biodiversity. Critically, it can provide a scalable method of environmental measurement, capable of sampling greater spatial areas than possible with conventional ground-based methods. The potential exists for remotely sensed spectral analysis to, through the use of improving satellite technology, to assess changes in biodiversity and ecosystem composition across time, on a global scale. </a:t>
            </a:r>
            <a:endParaRPr lang="de-D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de-D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This study can be used to guide further effort of using remotely sensed data to assess biodiversity. (Hopefully) a model of how hyperspectral diversity relates to biodiversity, is presented and how abiotic factors such impact spectral signatures and the associated biodiversity estimates. also aids in developing the methods and infrastructure required for the effective scaling assessing biodiversity remotely. </a:t>
            </a:r>
            <a:endParaRPr lang="de-DE"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9B15CA74-72E4-8646-A993-FC66E7E9A744}" type="slidenum">
              <a:rPr lang="en-GB" smtClean="0"/>
              <a:t>8</a:t>
            </a:fld>
            <a:endParaRPr lang="en-GB"/>
          </a:p>
        </p:txBody>
      </p:sp>
    </p:spTree>
    <p:extLst>
      <p:ext uri="{BB962C8B-B14F-4D97-AF65-F5344CB8AC3E}">
        <p14:creationId xmlns:p14="http://schemas.microsoft.com/office/powerpoint/2010/main" val="1659842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fld id="{89859BA4-E1AB-E748-8BA9-D68BBA7DE7F5}" type="datetimeFigureOut">
              <a:rPr lang="en-GB" smtClean="0"/>
              <a:t>20/11/2019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359488376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9859BA4-E1AB-E748-8BA9-D68BBA7DE7F5}" type="datetimeFigureOut">
              <a:rPr lang="en-GB" smtClean="0"/>
              <a:t>20/11/2019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2538130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9859BA4-E1AB-E748-8BA9-D68BBA7DE7F5}" type="datetimeFigureOut">
              <a:rPr lang="en-GB" smtClean="0"/>
              <a:t>20/11/2019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164119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9859BA4-E1AB-E748-8BA9-D68BBA7DE7F5}" type="datetimeFigureOut">
              <a:rPr lang="en-GB" smtClean="0"/>
              <a:t>20/11/2019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1262390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fld id="{89859BA4-E1AB-E748-8BA9-D68BBA7DE7F5}" type="datetimeFigureOut">
              <a:rPr lang="en-GB" smtClean="0"/>
              <a:t>20/11/2019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260857492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89859BA4-E1AB-E748-8BA9-D68BBA7DE7F5}" type="datetimeFigureOut">
              <a:rPr lang="en-GB" smtClean="0"/>
              <a:t>20/11/2019</a:t>
            </a:fld>
            <a:endParaRPr lang="en-GB"/>
          </a:p>
        </p:txBody>
      </p:sp>
      <p:sp>
        <p:nvSpPr>
          <p:cNvPr id="9" name="Footer Placeholder 8"/>
          <p:cNvSpPr>
            <a:spLocks noGrp="1"/>
          </p:cNvSpPr>
          <p:nvPr>
            <p:ph type="ftr" sz="quarter" idx="11"/>
          </p:nvPr>
        </p:nvSpPr>
        <p:spPr/>
        <p:txBody>
          <a:bodyPr/>
          <a:lstStyle/>
          <a:p>
            <a:endParaRPr lang="en-GB"/>
          </a:p>
        </p:txBody>
      </p:sp>
      <p:sp>
        <p:nvSpPr>
          <p:cNvPr id="10" name="Slide Number Placeholder 9"/>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3767143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89859BA4-E1AB-E748-8BA9-D68BBA7DE7F5}" type="datetimeFigureOut">
              <a:rPr lang="en-GB" smtClean="0"/>
              <a:t>20/11/2019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74046D4-7536-644E-9C32-D249D720A8AD}" type="slidenum">
              <a:rPr lang="en-GB" smtClean="0"/>
              <a:t>‹#›</a:t>
            </a:fld>
            <a:endParaRPr lang="en-GB"/>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2268470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9859BA4-E1AB-E748-8BA9-D68BBA7DE7F5}" type="datetimeFigureOut">
              <a:rPr lang="en-GB" smtClean="0"/>
              <a:t>20/11/2019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2999851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859BA4-E1AB-E748-8BA9-D68BBA7DE7F5}" type="datetimeFigureOut">
              <a:rPr lang="en-GB" smtClean="0"/>
              <a:t>20/11/2019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313915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fld id="{89859BA4-E1AB-E748-8BA9-D68BBA7DE7F5}" type="datetimeFigureOut">
              <a:rPr lang="en-GB" smtClean="0"/>
              <a:t>20/11/2019</a:t>
            </a:fld>
            <a:endParaRPr lang="en-GB"/>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GB"/>
          </a:p>
        </p:txBody>
      </p:sp>
      <p:sp>
        <p:nvSpPr>
          <p:cNvPr id="11" name="Slide Number Placeholder 10"/>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117963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89859BA4-E1AB-E748-8BA9-D68BBA7DE7F5}" type="datetimeFigureOut">
              <a:rPr lang="en-GB" smtClean="0"/>
              <a:t>20/11/2019</a:t>
            </a:fld>
            <a:endParaRPr lang="en-GB"/>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GB"/>
          </a:p>
        </p:txBody>
      </p:sp>
      <p:sp>
        <p:nvSpPr>
          <p:cNvPr id="10" name="Slide Number Placeholder 9"/>
          <p:cNvSpPr>
            <a:spLocks noGrp="1"/>
          </p:cNvSpPr>
          <p:nvPr>
            <p:ph type="sldNum" sz="quarter" idx="12"/>
          </p:nvPr>
        </p:nvSpPr>
        <p:spPr/>
        <p:txBody>
          <a:bodyPr/>
          <a:lstStyle/>
          <a:p>
            <a:fld id="{874046D4-7536-644E-9C32-D249D720A8AD}" type="slidenum">
              <a:rPr lang="en-GB" smtClean="0"/>
              <a:t>‹#›</a:t>
            </a:fld>
            <a:endParaRPr lang="en-GB"/>
          </a:p>
        </p:txBody>
      </p:sp>
    </p:spTree>
    <p:extLst>
      <p:ext uri="{BB962C8B-B14F-4D97-AF65-F5344CB8AC3E}">
        <p14:creationId xmlns:p14="http://schemas.microsoft.com/office/powerpoint/2010/main" val="3916470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89859BA4-E1AB-E748-8BA9-D68BBA7DE7F5}" type="datetimeFigureOut">
              <a:rPr lang="en-GB" smtClean="0"/>
              <a:t>20/11/2019</a:t>
            </a:fld>
            <a:endParaRPr lang="en-GB"/>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GB"/>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74046D4-7536-644E-9C32-D249D720A8AD}" type="slidenum">
              <a:rPr lang="en-GB" smtClean="0"/>
              <a:t>‹#›</a:t>
            </a:fld>
            <a:endParaRPr lang="en-GB"/>
          </a:p>
        </p:txBody>
      </p:sp>
    </p:spTree>
    <p:extLst>
      <p:ext uri="{BB962C8B-B14F-4D97-AF65-F5344CB8AC3E}">
        <p14:creationId xmlns:p14="http://schemas.microsoft.com/office/powerpoint/2010/main" val="16700024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10" Type="http://schemas.openxmlformats.org/officeDocument/2006/relationships/image" Target="../media/image11.tiff"/><Relationship Id="rId4" Type="http://schemas.openxmlformats.org/officeDocument/2006/relationships/image" Target="../media/image5.png"/><Relationship Id="rId9"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4.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6.emf"/></Relationships>
</file>

<file path=ppt/slides/_rels/slide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7713978-C247-A74B-8B01-34368ADD76D5}"/>
              </a:ext>
            </a:extLst>
          </p:cNvPr>
          <p:cNvPicPr>
            <a:picLocks noChangeAspect="1"/>
          </p:cNvPicPr>
          <p:nvPr/>
        </p:nvPicPr>
        <p:blipFill rotWithShape="1">
          <a:blip r:embed="rId3"/>
          <a:srcRect t="3635" b="21365"/>
          <a:stretch/>
        </p:blipFill>
        <p:spPr>
          <a:xfrm>
            <a:off x="20" y="10"/>
            <a:ext cx="12191980" cy="6857990"/>
          </a:xfrm>
          <a:prstGeom prst="rect">
            <a:avLst/>
          </a:prstGeom>
        </p:spPr>
      </p:pic>
      <p:sp>
        <p:nvSpPr>
          <p:cNvPr id="2" name="Title 1">
            <a:extLst>
              <a:ext uri="{FF2B5EF4-FFF2-40B4-BE49-F238E27FC236}">
                <a16:creationId xmlns:a16="http://schemas.microsoft.com/office/drawing/2014/main" id="{6EF03E76-F871-0B4F-9EAA-AE29C9DC9DDD}"/>
              </a:ext>
            </a:extLst>
          </p:cNvPr>
          <p:cNvSpPr>
            <a:spLocks noGrp="1"/>
          </p:cNvSpPr>
          <p:nvPr>
            <p:ph type="ctrTitle"/>
          </p:nvPr>
        </p:nvSpPr>
        <p:spPr>
          <a:xfrm>
            <a:off x="1600200" y="1928108"/>
            <a:ext cx="8991600" cy="1645920"/>
          </a:xfrm>
          <a:solidFill>
            <a:schemeClr val="bg1">
              <a:alpha val="60000"/>
            </a:schemeClr>
          </a:solidFill>
          <a:ln w="38100" cap="sq">
            <a:solidFill>
              <a:schemeClr val="tx1"/>
            </a:solidFill>
            <a:miter lim="800000"/>
          </a:ln>
        </p:spPr>
        <p:txBody>
          <a:bodyPr anchor="ctr">
            <a:normAutofit/>
          </a:bodyPr>
          <a:lstStyle/>
          <a:p>
            <a:r>
              <a:rPr lang="en-US" sz="2900" dirty="0">
                <a:solidFill>
                  <a:schemeClr val="tx1"/>
                </a:solidFill>
              </a:rPr>
              <a:t>Remotely sensed hyper-spectral signatures as indicators of biodiversity </a:t>
            </a:r>
            <a:endParaRPr lang="en-GB" sz="2900" dirty="0">
              <a:solidFill>
                <a:schemeClr val="tx1"/>
              </a:solidFill>
            </a:endParaRPr>
          </a:p>
        </p:txBody>
      </p:sp>
      <p:sp>
        <p:nvSpPr>
          <p:cNvPr id="3" name="Subtitle 2">
            <a:extLst>
              <a:ext uri="{FF2B5EF4-FFF2-40B4-BE49-F238E27FC236}">
                <a16:creationId xmlns:a16="http://schemas.microsoft.com/office/drawing/2014/main" id="{DB1F5BDA-7C52-4540-8C84-4EC63F8E63C9}"/>
              </a:ext>
            </a:extLst>
          </p:cNvPr>
          <p:cNvSpPr>
            <a:spLocks noGrp="1"/>
          </p:cNvSpPr>
          <p:nvPr>
            <p:ph type="subTitle" idx="1"/>
          </p:nvPr>
        </p:nvSpPr>
        <p:spPr>
          <a:xfrm>
            <a:off x="2695194" y="3976120"/>
            <a:ext cx="6801612" cy="1239894"/>
          </a:xfrm>
        </p:spPr>
        <p:txBody>
          <a:bodyPr>
            <a:normAutofit/>
          </a:bodyPr>
          <a:lstStyle/>
          <a:p>
            <a:r>
              <a:rPr lang="en-GB" dirty="0">
                <a:solidFill>
                  <a:srgbClr val="FFFFFF"/>
                </a:solidFill>
              </a:rPr>
              <a:t>Shawn Schneidereit</a:t>
            </a:r>
          </a:p>
        </p:txBody>
      </p:sp>
      <p:sp>
        <p:nvSpPr>
          <p:cNvPr id="4" name="Rectangle 3">
            <a:extLst>
              <a:ext uri="{FF2B5EF4-FFF2-40B4-BE49-F238E27FC236}">
                <a16:creationId xmlns:a16="http://schemas.microsoft.com/office/drawing/2014/main" id="{F2A3953D-CBB6-FE41-89BB-F261371A6674}"/>
              </a:ext>
            </a:extLst>
          </p:cNvPr>
          <p:cNvSpPr/>
          <p:nvPr/>
        </p:nvSpPr>
        <p:spPr>
          <a:xfrm>
            <a:off x="0" y="6339802"/>
            <a:ext cx="2852063" cy="369332"/>
          </a:xfrm>
          <a:prstGeom prst="rect">
            <a:avLst/>
          </a:prstGeom>
        </p:spPr>
        <p:txBody>
          <a:bodyPr wrap="none">
            <a:spAutoFit/>
          </a:bodyPr>
          <a:lstStyle/>
          <a:p>
            <a:pPr>
              <a:spcAft>
                <a:spcPts val="600"/>
              </a:spcAft>
            </a:pPr>
            <a:r>
              <a:rPr lang="de-DE" b="0" i="0" u="none" strike="noStrike" dirty="0">
                <a:effectLst/>
                <a:latin typeface="Arial" panose="020B0604020202020204" pitchFamily="34" charset="0"/>
              </a:rPr>
              <a:t> Image </a:t>
            </a:r>
            <a:r>
              <a:rPr lang="de-DE" dirty="0" err="1">
                <a:latin typeface="Arial" panose="020B0604020202020204" pitchFamily="34" charset="0"/>
              </a:rPr>
              <a:t>credit</a:t>
            </a:r>
            <a:r>
              <a:rPr lang="de-DE" dirty="0">
                <a:latin typeface="Arial" panose="020B0604020202020204" pitchFamily="34" charset="0"/>
              </a:rPr>
              <a:t>: WMAC(NS)</a:t>
            </a:r>
            <a:endParaRPr lang="en-GB" dirty="0">
              <a:latin typeface="Arial" panose="020B0604020202020204" pitchFamily="34" charset="0"/>
            </a:endParaRPr>
          </a:p>
        </p:txBody>
      </p:sp>
    </p:spTree>
    <p:extLst>
      <p:ext uri="{BB962C8B-B14F-4D97-AF65-F5344CB8AC3E}">
        <p14:creationId xmlns:p14="http://schemas.microsoft.com/office/powerpoint/2010/main" val="925825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36EB-9642-434F-88E2-42B748F7A147}"/>
              </a:ext>
            </a:extLst>
          </p:cNvPr>
          <p:cNvSpPr>
            <a:spLocks noGrp="1"/>
          </p:cNvSpPr>
          <p:nvPr>
            <p:ph type="title"/>
          </p:nvPr>
        </p:nvSpPr>
        <p:spPr>
          <a:xfrm>
            <a:off x="648929" y="629266"/>
            <a:ext cx="3944336" cy="1676603"/>
          </a:xfrm>
        </p:spPr>
        <p:txBody>
          <a:bodyPr>
            <a:normAutofit fontScale="90000"/>
          </a:bodyPr>
          <a:lstStyle/>
          <a:p>
            <a:r>
              <a:rPr lang="en-US" dirty="0">
                <a:latin typeface="Helvetica Light" panose="020B0403020202020204" pitchFamily="34" charset="0"/>
              </a:rPr>
              <a:t>Why do spectral signatures matter?</a:t>
            </a:r>
            <a:r>
              <a:rPr lang="en-GB" dirty="0"/>
              <a:t> </a:t>
            </a:r>
          </a:p>
        </p:txBody>
      </p:sp>
      <p:sp>
        <p:nvSpPr>
          <p:cNvPr id="19" name="Content Placeholder 7">
            <a:extLst>
              <a:ext uri="{FF2B5EF4-FFF2-40B4-BE49-F238E27FC236}">
                <a16:creationId xmlns:a16="http://schemas.microsoft.com/office/drawing/2014/main" id="{4B7F03AF-26E2-438A-9137-BC00DFE5664E}"/>
              </a:ext>
            </a:extLst>
          </p:cNvPr>
          <p:cNvSpPr>
            <a:spLocks noGrp="1"/>
          </p:cNvSpPr>
          <p:nvPr>
            <p:ph idx="1"/>
          </p:nvPr>
        </p:nvSpPr>
        <p:spPr>
          <a:xfrm>
            <a:off x="648929" y="2659422"/>
            <a:ext cx="3651466" cy="3785419"/>
          </a:xfrm>
        </p:spPr>
        <p:txBody>
          <a:bodyPr>
            <a:normAutofit/>
          </a:bodyPr>
          <a:lstStyle/>
          <a:p>
            <a:r>
              <a:rPr lang="en-GB" sz="1800" dirty="0"/>
              <a:t>One in five plant species are categorized as threatened </a:t>
            </a:r>
          </a:p>
          <a:p>
            <a:endParaRPr lang="en-GB" sz="1800" dirty="0"/>
          </a:p>
          <a:p>
            <a:r>
              <a:rPr lang="en-GB" sz="1800" dirty="0"/>
              <a:t>Need efficient monitoring of changes in biodiversity</a:t>
            </a:r>
          </a:p>
          <a:p>
            <a:endParaRPr lang="en-GB" sz="1800" dirty="0"/>
          </a:p>
          <a:p>
            <a:r>
              <a:rPr lang="en-GB" sz="1800" dirty="0"/>
              <a:t>Remotely sensed spectral data has potential to be </a:t>
            </a:r>
            <a:r>
              <a:rPr lang="en-US" sz="1800" dirty="0"/>
              <a:t>a cost-effective efficient technique to monitor real-time changes on an ecosystem or even global scale</a:t>
            </a:r>
            <a:endParaRPr lang="en-GB" sz="1800" dirty="0"/>
          </a:p>
          <a:p>
            <a:endParaRPr lang="en-US" sz="1800" dirty="0"/>
          </a:p>
        </p:txBody>
      </p:sp>
      <p:pic>
        <p:nvPicPr>
          <p:cNvPr id="5" name="Picture 4">
            <a:extLst>
              <a:ext uri="{FF2B5EF4-FFF2-40B4-BE49-F238E27FC236}">
                <a16:creationId xmlns:a16="http://schemas.microsoft.com/office/drawing/2014/main" id="{39555F09-480C-E641-9686-8CBCE727A336}"/>
              </a:ext>
            </a:extLst>
          </p:cNvPr>
          <p:cNvPicPr>
            <a:picLocks noChangeAspect="1"/>
          </p:cNvPicPr>
          <p:nvPr/>
        </p:nvPicPr>
        <p:blipFill>
          <a:blip r:embed="rId3"/>
          <a:stretch>
            <a:fillRect/>
          </a:stretch>
        </p:blipFill>
        <p:spPr>
          <a:xfrm>
            <a:off x="4976862" y="142562"/>
            <a:ext cx="6729906" cy="6572875"/>
          </a:xfrm>
          <a:prstGeom prst="rect">
            <a:avLst/>
          </a:prstGeom>
        </p:spPr>
      </p:pic>
      <p:sp>
        <p:nvSpPr>
          <p:cNvPr id="6" name="Rectangle 5">
            <a:extLst>
              <a:ext uri="{FF2B5EF4-FFF2-40B4-BE49-F238E27FC236}">
                <a16:creationId xmlns:a16="http://schemas.microsoft.com/office/drawing/2014/main" id="{685C5333-9BF8-4F4F-BF6A-CF4064037FFF}"/>
              </a:ext>
            </a:extLst>
          </p:cNvPr>
          <p:cNvSpPr/>
          <p:nvPr/>
        </p:nvSpPr>
        <p:spPr>
          <a:xfrm>
            <a:off x="9417051" y="6469216"/>
            <a:ext cx="2289717" cy="246221"/>
          </a:xfrm>
          <a:prstGeom prst="rect">
            <a:avLst/>
          </a:prstGeom>
        </p:spPr>
        <p:txBody>
          <a:bodyPr wrap="square">
            <a:spAutoFit/>
          </a:bodyPr>
          <a:lstStyle/>
          <a:p>
            <a:pPr>
              <a:spcAft>
                <a:spcPts val="0"/>
              </a:spcAft>
            </a:pPr>
            <a:r>
              <a:rPr lang="en-US" sz="1000" dirty="0">
                <a:latin typeface="Times New Roman" panose="02020603050405020304" pitchFamily="18" charset="0"/>
                <a:ea typeface="Times New Roman" panose="02020603050405020304" pitchFamily="18" charset="0"/>
              </a:rPr>
              <a:t>(Cavender-Bares et al., 2017)</a:t>
            </a:r>
            <a:endParaRPr lang="de-DE" sz="10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918800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530E-7963-594A-8416-755877BEB4DE}"/>
              </a:ext>
            </a:extLst>
          </p:cNvPr>
          <p:cNvSpPr>
            <a:spLocks noGrp="1"/>
          </p:cNvSpPr>
          <p:nvPr>
            <p:ph type="title"/>
          </p:nvPr>
        </p:nvSpPr>
        <p:spPr>
          <a:xfrm>
            <a:off x="2328408" y="126036"/>
            <a:ext cx="7729728" cy="1188720"/>
          </a:xfrm>
        </p:spPr>
        <p:txBody>
          <a:bodyPr/>
          <a:lstStyle/>
          <a:p>
            <a:r>
              <a:rPr lang="en-GB" dirty="0"/>
              <a:t>The spectral diversity hypothesis</a:t>
            </a:r>
          </a:p>
        </p:txBody>
      </p:sp>
      <p:sp>
        <p:nvSpPr>
          <p:cNvPr id="3" name="Content Placeholder 2">
            <a:extLst>
              <a:ext uri="{FF2B5EF4-FFF2-40B4-BE49-F238E27FC236}">
                <a16:creationId xmlns:a16="http://schemas.microsoft.com/office/drawing/2014/main" id="{FAB0C248-3B39-B240-A6CA-1B6DEF797D4C}"/>
              </a:ext>
            </a:extLst>
          </p:cNvPr>
          <p:cNvSpPr>
            <a:spLocks noGrp="1"/>
          </p:cNvSpPr>
          <p:nvPr>
            <p:ph idx="1"/>
          </p:nvPr>
        </p:nvSpPr>
        <p:spPr>
          <a:xfrm>
            <a:off x="838200" y="1825625"/>
            <a:ext cx="6732168" cy="1325563"/>
          </a:xfrm>
        </p:spPr>
        <p:txBody>
          <a:bodyPr/>
          <a:lstStyle/>
          <a:p>
            <a:r>
              <a:rPr lang="en-US" dirty="0"/>
              <a:t>The spectral diversity of an area is an expression of vegetation biological and functional diversity </a:t>
            </a:r>
          </a:p>
          <a:p>
            <a:endParaRPr lang="en-US" dirty="0"/>
          </a:p>
          <a:p>
            <a:endParaRPr lang="en-US" dirty="0"/>
          </a:p>
          <a:p>
            <a:endParaRPr lang="en-US" dirty="0"/>
          </a:p>
          <a:p>
            <a:endParaRPr lang="en-US" dirty="0"/>
          </a:p>
          <a:p>
            <a:endParaRPr lang="en-US" dirty="0"/>
          </a:p>
        </p:txBody>
      </p:sp>
      <p:cxnSp>
        <p:nvCxnSpPr>
          <p:cNvPr id="4" name="Straight Connector 3">
            <a:extLst>
              <a:ext uri="{FF2B5EF4-FFF2-40B4-BE49-F238E27FC236}">
                <a16:creationId xmlns:a16="http://schemas.microsoft.com/office/drawing/2014/main" id="{B1EA8139-FB8C-A647-83F0-E6C335B38B20}"/>
              </a:ext>
            </a:extLst>
          </p:cNvPr>
          <p:cNvCxnSpPr>
            <a:cxnSpLocks/>
          </p:cNvCxnSpPr>
          <p:nvPr/>
        </p:nvCxnSpPr>
        <p:spPr>
          <a:xfrm>
            <a:off x="1421844" y="3548782"/>
            <a:ext cx="0" cy="251460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57202E8D-C284-1145-8A6A-5EB7DADE41F7}"/>
              </a:ext>
            </a:extLst>
          </p:cNvPr>
          <p:cNvCxnSpPr>
            <a:cxnSpLocks/>
          </p:cNvCxnSpPr>
          <p:nvPr/>
        </p:nvCxnSpPr>
        <p:spPr>
          <a:xfrm rot="5400000">
            <a:off x="2679144" y="4806082"/>
            <a:ext cx="0" cy="251460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478F8F47-0D05-3A42-8005-BB71EAF0D4D1}"/>
              </a:ext>
            </a:extLst>
          </p:cNvPr>
          <p:cNvCxnSpPr>
            <a:cxnSpLocks/>
          </p:cNvCxnSpPr>
          <p:nvPr/>
        </p:nvCxnSpPr>
        <p:spPr>
          <a:xfrm flipV="1">
            <a:off x="1636157" y="3706813"/>
            <a:ext cx="2300282" cy="214225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0FEE349-2C62-D547-BA10-CD3B51E4D938}"/>
              </a:ext>
            </a:extLst>
          </p:cNvPr>
          <p:cNvSpPr txBox="1"/>
          <p:nvPr/>
        </p:nvSpPr>
        <p:spPr>
          <a:xfrm>
            <a:off x="1421839" y="6277694"/>
            <a:ext cx="2514600" cy="369332"/>
          </a:xfrm>
          <a:prstGeom prst="rect">
            <a:avLst/>
          </a:prstGeom>
          <a:noFill/>
        </p:spPr>
        <p:txBody>
          <a:bodyPr wrap="square" rtlCol="0">
            <a:spAutoFit/>
          </a:bodyPr>
          <a:lstStyle/>
          <a:p>
            <a:pPr algn="ctr"/>
            <a:r>
              <a:rPr lang="en-US" dirty="0">
                <a:latin typeface="Helvetica Light" panose="020B0403020202020204" pitchFamily="34" charset="0"/>
              </a:rPr>
              <a:t>Richness</a:t>
            </a:r>
          </a:p>
        </p:txBody>
      </p:sp>
      <p:sp>
        <p:nvSpPr>
          <p:cNvPr id="8" name="TextBox 7">
            <a:extLst>
              <a:ext uri="{FF2B5EF4-FFF2-40B4-BE49-F238E27FC236}">
                <a16:creationId xmlns:a16="http://schemas.microsoft.com/office/drawing/2014/main" id="{76C03D93-5C61-0747-9673-148DC9069991}"/>
              </a:ext>
            </a:extLst>
          </p:cNvPr>
          <p:cNvSpPr txBox="1"/>
          <p:nvPr/>
        </p:nvSpPr>
        <p:spPr>
          <a:xfrm rot="16200000">
            <a:off x="-370165" y="4621416"/>
            <a:ext cx="2786062" cy="369332"/>
          </a:xfrm>
          <a:prstGeom prst="rect">
            <a:avLst/>
          </a:prstGeom>
          <a:noFill/>
        </p:spPr>
        <p:txBody>
          <a:bodyPr wrap="square" rtlCol="0">
            <a:spAutoFit/>
          </a:bodyPr>
          <a:lstStyle/>
          <a:p>
            <a:pPr algn="ctr"/>
            <a:r>
              <a:rPr lang="en-US" dirty="0">
                <a:latin typeface="Helvetica Light" panose="020B0403020202020204" pitchFamily="34" charset="0"/>
              </a:rPr>
              <a:t>Spectral diversity</a:t>
            </a:r>
          </a:p>
        </p:txBody>
      </p:sp>
      <p:pic>
        <p:nvPicPr>
          <p:cNvPr id="18" name="Graphic 17" descr="Plant">
            <a:extLst>
              <a:ext uri="{FF2B5EF4-FFF2-40B4-BE49-F238E27FC236}">
                <a16:creationId xmlns:a16="http://schemas.microsoft.com/office/drawing/2014/main" id="{865F4721-C497-A840-81D7-652CF52C225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88408" y="2812676"/>
            <a:ext cx="743551" cy="743551"/>
          </a:xfrm>
          <a:prstGeom prst="rect">
            <a:avLst/>
          </a:prstGeom>
        </p:spPr>
      </p:pic>
      <p:pic>
        <p:nvPicPr>
          <p:cNvPr id="20" name="Graphic 19" descr="Flower without stem">
            <a:extLst>
              <a:ext uri="{FF2B5EF4-FFF2-40B4-BE49-F238E27FC236}">
                <a16:creationId xmlns:a16="http://schemas.microsoft.com/office/drawing/2014/main" id="{1A0792CF-54BB-5D43-A311-177705718E9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12067" y="3325577"/>
            <a:ext cx="743551" cy="743551"/>
          </a:xfrm>
          <a:prstGeom prst="rect">
            <a:avLst/>
          </a:prstGeom>
        </p:spPr>
      </p:pic>
      <p:pic>
        <p:nvPicPr>
          <p:cNvPr id="22" name="Graphic 21" descr="Flower">
            <a:extLst>
              <a:ext uri="{FF2B5EF4-FFF2-40B4-BE49-F238E27FC236}">
                <a16:creationId xmlns:a16="http://schemas.microsoft.com/office/drawing/2014/main" id="{8909D0B6-1C6C-C846-ACAA-CB4845B767E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890026" y="3821911"/>
            <a:ext cx="743551" cy="743551"/>
          </a:xfrm>
          <a:prstGeom prst="rect">
            <a:avLst/>
          </a:prstGeom>
        </p:spPr>
      </p:pic>
      <p:pic>
        <p:nvPicPr>
          <p:cNvPr id="24" name="Graphic 23" descr="Leaf">
            <a:extLst>
              <a:ext uri="{FF2B5EF4-FFF2-40B4-BE49-F238E27FC236}">
                <a16:creationId xmlns:a16="http://schemas.microsoft.com/office/drawing/2014/main" id="{AFFD3F9E-5F5B-2E46-B460-4380D416ED1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180573" y="3022912"/>
            <a:ext cx="743551" cy="743551"/>
          </a:xfrm>
          <a:prstGeom prst="rect">
            <a:avLst/>
          </a:prstGeom>
        </p:spPr>
      </p:pic>
      <p:pic>
        <p:nvPicPr>
          <p:cNvPr id="25" name="Graphic 24" descr="Plant">
            <a:extLst>
              <a:ext uri="{FF2B5EF4-FFF2-40B4-BE49-F238E27FC236}">
                <a16:creationId xmlns:a16="http://schemas.microsoft.com/office/drawing/2014/main" id="{D83AF70A-91BA-0B4C-8B31-4C7998057D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53767" y="5383786"/>
            <a:ext cx="646332" cy="646332"/>
          </a:xfrm>
          <a:prstGeom prst="rect">
            <a:avLst/>
          </a:prstGeom>
        </p:spPr>
      </p:pic>
      <p:pic>
        <p:nvPicPr>
          <p:cNvPr id="26" name="Picture 25">
            <a:extLst>
              <a:ext uri="{FF2B5EF4-FFF2-40B4-BE49-F238E27FC236}">
                <a16:creationId xmlns:a16="http://schemas.microsoft.com/office/drawing/2014/main" id="{DCEC7511-8722-0340-8E6C-E152694E7548}"/>
              </a:ext>
            </a:extLst>
          </p:cNvPr>
          <p:cNvPicPr>
            <a:picLocks noChangeAspect="1"/>
          </p:cNvPicPr>
          <p:nvPr/>
        </p:nvPicPr>
        <p:blipFill rotWithShape="1">
          <a:blip r:embed="rId10"/>
          <a:srcRect t="12942" r="1711"/>
          <a:stretch/>
        </p:blipFill>
        <p:spPr>
          <a:xfrm>
            <a:off x="7576776" y="1500400"/>
            <a:ext cx="4529001" cy="5357599"/>
          </a:xfrm>
          <a:prstGeom prst="rect">
            <a:avLst/>
          </a:prstGeom>
        </p:spPr>
      </p:pic>
      <p:sp>
        <p:nvSpPr>
          <p:cNvPr id="27" name="Rectangle 26">
            <a:extLst>
              <a:ext uri="{FF2B5EF4-FFF2-40B4-BE49-F238E27FC236}">
                <a16:creationId xmlns:a16="http://schemas.microsoft.com/office/drawing/2014/main" id="{4B7E0325-84F3-8A47-9207-D3F6E89E2947}"/>
              </a:ext>
            </a:extLst>
          </p:cNvPr>
          <p:cNvSpPr/>
          <p:nvPr/>
        </p:nvSpPr>
        <p:spPr>
          <a:xfrm>
            <a:off x="10675238" y="6567013"/>
            <a:ext cx="1516762" cy="246221"/>
          </a:xfrm>
          <a:prstGeom prst="rect">
            <a:avLst/>
          </a:prstGeom>
        </p:spPr>
        <p:txBody>
          <a:bodyPr wrap="none">
            <a:spAutoFit/>
          </a:bodyPr>
          <a:lstStyle/>
          <a:p>
            <a:r>
              <a:rPr lang="en-US" sz="1000" dirty="0">
                <a:solidFill>
                  <a:srgbClr val="201F1E"/>
                </a:solidFill>
                <a:latin typeface="Calibri" panose="020F0502020204030204" pitchFamily="34" charset="0"/>
                <a:ea typeface="Times New Roman" panose="02020603050405020304" pitchFamily="18" charset="0"/>
              </a:rPr>
              <a:t>(</a:t>
            </a:r>
            <a:r>
              <a:rPr lang="en-US" sz="1000" dirty="0" err="1">
                <a:solidFill>
                  <a:srgbClr val="201F1E"/>
                </a:solidFill>
                <a:latin typeface="Calibri" panose="020F0502020204030204" pitchFamily="34" charset="0"/>
                <a:ea typeface="Times New Roman" panose="02020603050405020304" pitchFamily="18" charset="0"/>
              </a:rPr>
              <a:t>Gholizadeh</a:t>
            </a:r>
            <a:r>
              <a:rPr lang="en-US" sz="1000" dirty="0">
                <a:solidFill>
                  <a:srgbClr val="201F1E"/>
                </a:solidFill>
                <a:latin typeface="Calibri" panose="020F0502020204030204" pitchFamily="34" charset="0"/>
                <a:ea typeface="Times New Roman" panose="02020603050405020304" pitchFamily="18" charset="0"/>
              </a:rPr>
              <a:t> et al., 2018). </a:t>
            </a:r>
            <a:endParaRPr lang="en-GB" sz="1000" dirty="0"/>
          </a:p>
        </p:txBody>
      </p:sp>
    </p:spTree>
    <p:extLst>
      <p:ext uri="{BB962C8B-B14F-4D97-AF65-F5344CB8AC3E}">
        <p14:creationId xmlns:p14="http://schemas.microsoft.com/office/powerpoint/2010/main" val="489664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8B1181-EFFF-EB46-BCD4-4154BFFB1103}"/>
              </a:ext>
            </a:extLst>
          </p:cNvPr>
          <p:cNvPicPr>
            <a:picLocks noChangeAspect="1"/>
          </p:cNvPicPr>
          <p:nvPr/>
        </p:nvPicPr>
        <p:blipFill rotWithShape="1">
          <a:blip r:embed="rId3">
            <a:alphaModFix amt="35000"/>
          </a:blip>
          <a:srcRect t="9747" b="5984"/>
          <a:stretch/>
        </p:blipFill>
        <p:spPr>
          <a:xfrm>
            <a:off x="0" y="0"/>
            <a:ext cx="12192000" cy="6858000"/>
          </a:xfrm>
          <a:prstGeom prst="rect">
            <a:avLst/>
          </a:prstGeom>
        </p:spPr>
      </p:pic>
      <p:sp>
        <p:nvSpPr>
          <p:cNvPr id="2" name="Title 1">
            <a:extLst>
              <a:ext uri="{FF2B5EF4-FFF2-40B4-BE49-F238E27FC236}">
                <a16:creationId xmlns:a16="http://schemas.microsoft.com/office/drawing/2014/main" id="{0ED1CEBC-DB42-F54B-B8B6-D403EDFDF866}"/>
              </a:ext>
            </a:extLst>
          </p:cNvPr>
          <p:cNvSpPr>
            <a:spLocks noGrp="1"/>
          </p:cNvSpPr>
          <p:nvPr>
            <p:ph type="title"/>
          </p:nvPr>
        </p:nvSpPr>
        <p:spPr/>
        <p:txBody>
          <a:bodyPr>
            <a:normAutofit/>
          </a:bodyPr>
          <a:lstStyle/>
          <a:p>
            <a:r>
              <a:rPr lang="en-GB" dirty="0">
                <a:solidFill>
                  <a:schemeClr val="bg1"/>
                </a:solidFill>
              </a:rPr>
              <a:t>Knowledge gaps</a:t>
            </a:r>
          </a:p>
        </p:txBody>
      </p:sp>
      <p:sp>
        <p:nvSpPr>
          <p:cNvPr id="3" name="Content Placeholder 2">
            <a:extLst>
              <a:ext uri="{FF2B5EF4-FFF2-40B4-BE49-F238E27FC236}">
                <a16:creationId xmlns:a16="http://schemas.microsoft.com/office/drawing/2014/main" id="{AEAA471C-8A75-6A48-AE11-29EDDDB1B3D1}"/>
              </a:ext>
            </a:extLst>
          </p:cNvPr>
          <p:cNvSpPr>
            <a:spLocks noGrp="1"/>
          </p:cNvSpPr>
          <p:nvPr>
            <p:ph idx="1"/>
          </p:nvPr>
        </p:nvSpPr>
        <p:spPr/>
        <p:txBody>
          <a:bodyPr>
            <a:normAutofit fontScale="70000" lnSpcReduction="20000"/>
          </a:bodyPr>
          <a:lstStyle/>
          <a:p>
            <a:r>
              <a:rPr lang="en-GB" sz="2600" dirty="0">
                <a:solidFill>
                  <a:srgbClr val="FFFFFF"/>
                </a:solidFill>
              </a:rPr>
              <a:t>Generally at local scales spectral diversity increases with biodiversity </a:t>
            </a:r>
          </a:p>
          <a:p>
            <a:endParaRPr lang="en-GB" sz="2600" dirty="0">
              <a:solidFill>
                <a:srgbClr val="FFFFFF"/>
              </a:solidFill>
            </a:endParaRPr>
          </a:p>
          <a:p>
            <a:r>
              <a:rPr lang="en-GB" sz="2600" dirty="0">
                <a:solidFill>
                  <a:srgbClr val="FFFFFF"/>
                </a:solidFill>
              </a:rPr>
              <a:t>Does this trend hold true at increasing scales of observation?</a:t>
            </a:r>
          </a:p>
          <a:p>
            <a:endParaRPr lang="en-GB" sz="2600" dirty="0">
              <a:solidFill>
                <a:srgbClr val="FFFFFF"/>
              </a:solidFill>
            </a:endParaRPr>
          </a:p>
          <a:p>
            <a:r>
              <a:rPr lang="en-GB" sz="2600" dirty="0">
                <a:solidFill>
                  <a:srgbClr val="FFFFFF"/>
                </a:solidFill>
              </a:rPr>
              <a:t>How do spectral signatures and biodiversity estimates vary across scales?</a:t>
            </a:r>
          </a:p>
          <a:p>
            <a:endParaRPr lang="en-GB" sz="2600" dirty="0">
              <a:solidFill>
                <a:srgbClr val="FFFFFF"/>
              </a:solidFill>
            </a:endParaRPr>
          </a:p>
          <a:p>
            <a:r>
              <a:rPr lang="en-GB" sz="2600" dirty="0">
                <a:solidFill>
                  <a:srgbClr val="FFFFFF"/>
                </a:solidFill>
              </a:rPr>
              <a:t>While not currently possible at satellite scale (MODIS I), can biodiversity accurately be mapped at regional levels using UAV or plane derived data?</a:t>
            </a:r>
          </a:p>
        </p:txBody>
      </p:sp>
      <p:sp>
        <p:nvSpPr>
          <p:cNvPr id="5" name="Rectangle 4">
            <a:extLst>
              <a:ext uri="{FF2B5EF4-FFF2-40B4-BE49-F238E27FC236}">
                <a16:creationId xmlns:a16="http://schemas.microsoft.com/office/drawing/2014/main" id="{837B909B-4E63-C24A-A482-862E2F8FFC22}"/>
              </a:ext>
            </a:extLst>
          </p:cNvPr>
          <p:cNvSpPr/>
          <p:nvPr/>
        </p:nvSpPr>
        <p:spPr>
          <a:xfrm>
            <a:off x="0" y="6308209"/>
            <a:ext cx="2949846" cy="307777"/>
          </a:xfrm>
          <a:prstGeom prst="rect">
            <a:avLst/>
          </a:prstGeom>
        </p:spPr>
        <p:txBody>
          <a:bodyPr wrap="none">
            <a:spAutoFit/>
          </a:bodyPr>
          <a:lstStyle/>
          <a:p>
            <a:pPr>
              <a:spcAft>
                <a:spcPts val="600"/>
              </a:spcAft>
            </a:pPr>
            <a:r>
              <a:rPr lang="de-DE" sz="1400" b="0" i="0" u="none" strike="noStrike" dirty="0">
                <a:effectLst/>
                <a:latin typeface="Arial" panose="020B0604020202020204" pitchFamily="34" charset="0"/>
              </a:rPr>
              <a:t> Image </a:t>
            </a:r>
            <a:r>
              <a:rPr lang="de-DE" sz="1400" b="0" i="0" u="none" strike="noStrike" dirty="0" err="1">
                <a:effectLst/>
                <a:latin typeface="Arial" panose="020B0604020202020204" pitchFamily="34" charset="0"/>
              </a:rPr>
              <a:t>credit</a:t>
            </a:r>
            <a:r>
              <a:rPr lang="de-DE" sz="1400" b="0" i="0" u="none" strike="noStrike" dirty="0">
                <a:effectLst/>
                <a:latin typeface="Arial" panose="020B0604020202020204" pitchFamily="34" charset="0"/>
              </a:rPr>
              <a:t>: </a:t>
            </a:r>
            <a:r>
              <a:rPr lang="de-DE" sz="1400" b="0" i="0" u="none" strike="noStrike" dirty="0" err="1">
                <a:effectLst/>
                <a:latin typeface="Arial" panose="020B0604020202020204" pitchFamily="34" charset="0"/>
              </a:rPr>
              <a:t>Gergana</a:t>
            </a:r>
            <a:r>
              <a:rPr lang="de-DE" sz="1400" b="0" i="0" u="none" strike="noStrike" dirty="0">
                <a:effectLst/>
                <a:latin typeface="Arial" panose="020B0604020202020204" pitchFamily="34" charset="0"/>
              </a:rPr>
              <a:t> </a:t>
            </a:r>
            <a:r>
              <a:rPr lang="de-DE" sz="1400" b="0" i="0" u="none" strike="noStrike" dirty="0" err="1">
                <a:effectLst/>
                <a:latin typeface="Arial" panose="020B0604020202020204" pitchFamily="34" charset="0"/>
              </a:rPr>
              <a:t>Daskalova</a:t>
            </a:r>
            <a:r>
              <a:rPr lang="de-DE" sz="1400" b="0" i="0" u="none" strike="noStrike" dirty="0">
                <a:effectLst/>
                <a:latin typeface="Arial" panose="020B0604020202020204" pitchFamily="34" charset="0"/>
              </a:rPr>
              <a:t> </a:t>
            </a:r>
            <a:endParaRPr lang="en-GB" sz="1400" dirty="0"/>
          </a:p>
        </p:txBody>
      </p:sp>
    </p:spTree>
    <p:extLst>
      <p:ext uri="{BB962C8B-B14F-4D97-AF65-F5344CB8AC3E}">
        <p14:creationId xmlns:p14="http://schemas.microsoft.com/office/powerpoint/2010/main" val="212994439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A1C82-1D5E-7649-8EF9-B36451C0C1B0}"/>
              </a:ext>
            </a:extLst>
          </p:cNvPr>
          <p:cNvSpPr>
            <a:spLocks noGrp="1"/>
          </p:cNvSpPr>
          <p:nvPr>
            <p:ph type="title"/>
          </p:nvPr>
        </p:nvSpPr>
        <p:spPr>
          <a:xfrm>
            <a:off x="2231136" y="229308"/>
            <a:ext cx="7729728" cy="1188720"/>
          </a:xfrm>
        </p:spPr>
        <p:txBody>
          <a:bodyPr/>
          <a:lstStyle/>
          <a:p>
            <a:r>
              <a:rPr lang="en-GB" dirty="0"/>
              <a:t>Research Question I </a:t>
            </a:r>
          </a:p>
        </p:txBody>
      </p:sp>
      <p:sp>
        <p:nvSpPr>
          <p:cNvPr id="3" name="Content Placeholder 2">
            <a:extLst>
              <a:ext uri="{FF2B5EF4-FFF2-40B4-BE49-F238E27FC236}">
                <a16:creationId xmlns:a16="http://schemas.microsoft.com/office/drawing/2014/main" id="{C64427E8-5DAA-F54A-A397-D05EE057FCD9}"/>
              </a:ext>
            </a:extLst>
          </p:cNvPr>
          <p:cNvSpPr>
            <a:spLocks noGrp="1"/>
          </p:cNvSpPr>
          <p:nvPr>
            <p:ph idx="1"/>
          </p:nvPr>
        </p:nvSpPr>
        <p:spPr>
          <a:xfrm>
            <a:off x="2248741" y="1878008"/>
            <a:ext cx="7729728" cy="3101983"/>
          </a:xfrm>
        </p:spPr>
        <p:txBody>
          <a:bodyPr/>
          <a:lstStyle/>
          <a:p>
            <a:pPr marL="0" lvl="0" indent="0">
              <a:buNone/>
            </a:pPr>
            <a:r>
              <a:rPr lang="en-US" dirty="0"/>
              <a:t>Do Herschel and </a:t>
            </a:r>
            <a:r>
              <a:rPr lang="en-US" dirty="0" err="1"/>
              <a:t>Komakuk</a:t>
            </a:r>
            <a:r>
              <a:rPr lang="en-US" dirty="0"/>
              <a:t> vegetation types differ in their hyperspectral signatures?</a:t>
            </a:r>
            <a:endParaRPr lang="de-DE" dirty="0"/>
          </a:p>
          <a:p>
            <a:endParaRPr lang="en-GB" dirty="0"/>
          </a:p>
        </p:txBody>
      </p:sp>
      <p:pic>
        <p:nvPicPr>
          <p:cNvPr id="4" name="Picture 3">
            <a:extLst>
              <a:ext uri="{FF2B5EF4-FFF2-40B4-BE49-F238E27FC236}">
                <a16:creationId xmlns:a16="http://schemas.microsoft.com/office/drawing/2014/main" id="{AD613684-08A1-9B48-A95F-9C30951583E3}"/>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l="31116" t="31117" r="17548"/>
          <a:stretch/>
        </p:blipFill>
        <p:spPr>
          <a:xfrm>
            <a:off x="2636874" y="2864618"/>
            <a:ext cx="3149638" cy="3169714"/>
          </a:xfrm>
          <a:prstGeom prst="rect">
            <a:avLst/>
          </a:prstGeom>
          <a:ln w="19050">
            <a:solidFill>
              <a:schemeClr val="bg2">
                <a:lumMod val="25000"/>
              </a:schemeClr>
            </a:solidFill>
          </a:ln>
        </p:spPr>
      </p:pic>
      <p:pic>
        <p:nvPicPr>
          <p:cNvPr id="5" name="Picture 4">
            <a:extLst>
              <a:ext uri="{FF2B5EF4-FFF2-40B4-BE49-F238E27FC236}">
                <a16:creationId xmlns:a16="http://schemas.microsoft.com/office/drawing/2014/main" id="{39440704-25D5-084A-B3B1-7CCF4A75AADA}"/>
              </a:ext>
            </a:extLst>
          </p:cNvPr>
          <p:cNvPicPr>
            <a:picLocks noChangeAspect="1"/>
          </p:cNvPicPr>
          <p:nvPr/>
        </p:nvPicPr>
        <p:blipFill rotWithShape="1">
          <a:blip r:embed="rId5" cstate="print">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rcRect l="11509" t="11509" r="22852"/>
          <a:stretch/>
        </p:blipFill>
        <p:spPr>
          <a:xfrm>
            <a:off x="6083655" y="2864618"/>
            <a:ext cx="3134889" cy="3169714"/>
          </a:xfrm>
          <a:prstGeom prst="rect">
            <a:avLst/>
          </a:prstGeom>
          <a:ln w="19050">
            <a:solidFill>
              <a:schemeClr val="bg2">
                <a:lumMod val="25000"/>
              </a:schemeClr>
            </a:solidFill>
          </a:ln>
        </p:spPr>
      </p:pic>
      <p:sp>
        <p:nvSpPr>
          <p:cNvPr id="6" name="TextBox 5">
            <a:extLst>
              <a:ext uri="{FF2B5EF4-FFF2-40B4-BE49-F238E27FC236}">
                <a16:creationId xmlns:a16="http://schemas.microsoft.com/office/drawing/2014/main" id="{E0BEA791-BEE8-2645-8EE3-1F7A6DB899F8}"/>
              </a:ext>
            </a:extLst>
          </p:cNvPr>
          <p:cNvSpPr txBox="1"/>
          <p:nvPr/>
        </p:nvSpPr>
        <p:spPr>
          <a:xfrm>
            <a:off x="3303090" y="6214933"/>
            <a:ext cx="1817205" cy="307777"/>
          </a:xfrm>
          <a:prstGeom prst="rect">
            <a:avLst/>
          </a:prstGeom>
          <a:noFill/>
        </p:spPr>
        <p:txBody>
          <a:bodyPr wrap="square" rtlCol="0">
            <a:spAutoFit/>
          </a:bodyPr>
          <a:lstStyle/>
          <a:p>
            <a:pPr algn="ctr"/>
            <a:r>
              <a:rPr lang="en-US" sz="1400" dirty="0">
                <a:latin typeface="Helvetica Light" panose="020B0403020202020204" pitchFamily="34" charset="0"/>
                <a:cs typeface="Arial" panose="020B0604020202020204" pitchFamily="34" charset="0"/>
              </a:rPr>
              <a:t>Herschel type</a:t>
            </a:r>
          </a:p>
        </p:txBody>
      </p:sp>
      <p:sp>
        <p:nvSpPr>
          <p:cNvPr id="7" name="TextBox 6">
            <a:extLst>
              <a:ext uri="{FF2B5EF4-FFF2-40B4-BE49-F238E27FC236}">
                <a16:creationId xmlns:a16="http://schemas.microsoft.com/office/drawing/2014/main" id="{698BBD56-0CD6-6147-A400-980556EF7640}"/>
              </a:ext>
            </a:extLst>
          </p:cNvPr>
          <p:cNvSpPr txBox="1"/>
          <p:nvPr/>
        </p:nvSpPr>
        <p:spPr>
          <a:xfrm>
            <a:off x="6726995" y="6214933"/>
            <a:ext cx="1817205" cy="307777"/>
          </a:xfrm>
          <a:prstGeom prst="rect">
            <a:avLst/>
          </a:prstGeom>
          <a:noFill/>
        </p:spPr>
        <p:txBody>
          <a:bodyPr wrap="square" rtlCol="0">
            <a:spAutoFit/>
          </a:bodyPr>
          <a:lstStyle/>
          <a:p>
            <a:pPr algn="ctr"/>
            <a:r>
              <a:rPr lang="en-US" sz="1400" dirty="0" err="1">
                <a:latin typeface="Helvetica Light" panose="020B0403020202020204" pitchFamily="34" charset="0"/>
                <a:cs typeface="Arial" panose="020B0604020202020204" pitchFamily="34" charset="0"/>
              </a:rPr>
              <a:t>Komakuk</a:t>
            </a:r>
            <a:r>
              <a:rPr lang="en-US" sz="1400" dirty="0">
                <a:latin typeface="Helvetica Light" panose="020B0403020202020204" pitchFamily="34" charset="0"/>
                <a:cs typeface="Arial" panose="020B0604020202020204" pitchFamily="34" charset="0"/>
              </a:rPr>
              <a:t> type</a:t>
            </a:r>
          </a:p>
        </p:txBody>
      </p:sp>
    </p:spTree>
    <p:extLst>
      <p:ext uri="{BB962C8B-B14F-4D97-AF65-F5344CB8AC3E}">
        <p14:creationId xmlns:p14="http://schemas.microsoft.com/office/powerpoint/2010/main" val="1486153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CC1E0-8D82-C049-9C45-402ED9EB6D88}"/>
              </a:ext>
            </a:extLst>
          </p:cNvPr>
          <p:cNvSpPr>
            <a:spLocks noGrp="1"/>
          </p:cNvSpPr>
          <p:nvPr>
            <p:ph type="title"/>
          </p:nvPr>
        </p:nvSpPr>
        <p:spPr>
          <a:xfrm>
            <a:off x="2231136" y="339747"/>
            <a:ext cx="7729728" cy="1188720"/>
          </a:xfrm>
        </p:spPr>
        <p:txBody>
          <a:bodyPr/>
          <a:lstStyle/>
          <a:p>
            <a:r>
              <a:rPr lang="en-GB" dirty="0"/>
              <a:t>Research Question II</a:t>
            </a:r>
          </a:p>
        </p:txBody>
      </p:sp>
      <p:sp>
        <p:nvSpPr>
          <p:cNvPr id="3" name="Content Placeholder 2">
            <a:extLst>
              <a:ext uri="{FF2B5EF4-FFF2-40B4-BE49-F238E27FC236}">
                <a16:creationId xmlns:a16="http://schemas.microsoft.com/office/drawing/2014/main" id="{984AA72A-3178-1E4A-B2AC-845622186C70}"/>
              </a:ext>
            </a:extLst>
          </p:cNvPr>
          <p:cNvSpPr>
            <a:spLocks noGrp="1"/>
          </p:cNvSpPr>
          <p:nvPr>
            <p:ph idx="1"/>
          </p:nvPr>
        </p:nvSpPr>
        <p:spPr>
          <a:xfrm>
            <a:off x="838200" y="1825625"/>
            <a:ext cx="11538098" cy="4351338"/>
          </a:xfrm>
        </p:spPr>
        <p:txBody>
          <a:bodyPr/>
          <a:lstStyle/>
          <a:p>
            <a:pPr marL="0" indent="0">
              <a:buNone/>
            </a:pPr>
            <a:r>
              <a:rPr lang="en-US" dirty="0"/>
              <a:t>How do hyperspectral signatures relate to species richness &amp; evenness, canopy cover, and percent bare ground?</a:t>
            </a:r>
            <a:endParaRPr lang="de-DE" dirty="0"/>
          </a:p>
          <a:p>
            <a:endParaRPr lang="en-GB" dirty="0"/>
          </a:p>
        </p:txBody>
      </p:sp>
      <p:pic>
        <p:nvPicPr>
          <p:cNvPr id="4" name="Picture 3">
            <a:extLst>
              <a:ext uri="{FF2B5EF4-FFF2-40B4-BE49-F238E27FC236}">
                <a16:creationId xmlns:a16="http://schemas.microsoft.com/office/drawing/2014/main" id="{7113566F-1B67-CF4B-B740-D949F5584C63}"/>
              </a:ext>
            </a:extLst>
          </p:cNvPr>
          <p:cNvPicPr>
            <a:picLocks noChangeAspect="1"/>
          </p:cNvPicPr>
          <p:nvPr/>
        </p:nvPicPr>
        <p:blipFill>
          <a:blip r:embed="rId3"/>
          <a:stretch>
            <a:fillRect/>
          </a:stretch>
        </p:blipFill>
        <p:spPr>
          <a:xfrm>
            <a:off x="6607249" y="2456530"/>
            <a:ext cx="4642884" cy="4242635"/>
          </a:xfrm>
          <a:prstGeom prst="rect">
            <a:avLst/>
          </a:prstGeom>
        </p:spPr>
      </p:pic>
      <p:pic>
        <p:nvPicPr>
          <p:cNvPr id="5" name="Picture 4">
            <a:extLst>
              <a:ext uri="{FF2B5EF4-FFF2-40B4-BE49-F238E27FC236}">
                <a16:creationId xmlns:a16="http://schemas.microsoft.com/office/drawing/2014/main" id="{7771FF6C-F533-A34D-87A8-5D437C0D11CB}"/>
              </a:ext>
            </a:extLst>
          </p:cNvPr>
          <p:cNvPicPr>
            <a:picLocks noChangeAspect="1"/>
          </p:cNvPicPr>
          <p:nvPr/>
        </p:nvPicPr>
        <p:blipFill rotWithShape="1">
          <a:blip r:embed="rId4"/>
          <a:srcRect r="68202" b="75694"/>
          <a:stretch/>
        </p:blipFill>
        <p:spPr>
          <a:xfrm>
            <a:off x="1323270" y="2456530"/>
            <a:ext cx="3586346" cy="3655049"/>
          </a:xfrm>
          <a:prstGeom prst="rect">
            <a:avLst/>
          </a:prstGeom>
        </p:spPr>
      </p:pic>
      <p:sp>
        <p:nvSpPr>
          <p:cNvPr id="8" name="TextBox 7">
            <a:extLst>
              <a:ext uri="{FF2B5EF4-FFF2-40B4-BE49-F238E27FC236}">
                <a16:creationId xmlns:a16="http://schemas.microsoft.com/office/drawing/2014/main" id="{B7F455D2-5499-B14D-AC6E-7D775D62C200}"/>
              </a:ext>
            </a:extLst>
          </p:cNvPr>
          <p:cNvSpPr txBox="1"/>
          <p:nvPr/>
        </p:nvSpPr>
        <p:spPr>
          <a:xfrm>
            <a:off x="1971435" y="6111579"/>
            <a:ext cx="2637525" cy="461665"/>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Species richness</a:t>
            </a:r>
          </a:p>
        </p:txBody>
      </p:sp>
      <p:sp>
        <p:nvSpPr>
          <p:cNvPr id="9" name="TextBox 8">
            <a:extLst>
              <a:ext uri="{FF2B5EF4-FFF2-40B4-BE49-F238E27FC236}">
                <a16:creationId xmlns:a16="http://schemas.microsoft.com/office/drawing/2014/main" id="{DD27B07C-4ACF-BD46-B167-F8D447736708}"/>
              </a:ext>
            </a:extLst>
          </p:cNvPr>
          <p:cNvSpPr txBox="1"/>
          <p:nvPr/>
        </p:nvSpPr>
        <p:spPr>
          <a:xfrm>
            <a:off x="4204606" y="5898050"/>
            <a:ext cx="1403498" cy="246221"/>
          </a:xfrm>
          <a:prstGeom prst="rect">
            <a:avLst/>
          </a:prstGeom>
          <a:noFill/>
        </p:spPr>
        <p:txBody>
          <a:bodyPr wrap="square" rtlCol="0">
            <a:spAutoFit/>
          </a:bodyPr>
          <a:lstStyle/>
          <a:p>
            <a:r>
              <a:rPr lang="en-GB" sz="1000" dirty="0"/>
              <a:t>Shrub et al.</a:t>
            </a:r>
          </a:p>
        </p:txBody>
      </p:sp>
      <p:sp>
        <p:nvSpPr>
          <p:cNvPr id="10" name="Rectangle 9">
            <a:extLst>
              <a:ext uri="{FF2B5EF4-FFF2-40B4-BE49-F238E27FC236}">
                <a16:creationId xmlns:a16="http://schemas.microsoft.com/office/drawing/2014/main" id="{B508D736-75EE-BD4B-9B7C-2F2559631D2C}"/>
              </a:ext>
            </a:extLst>
          </p:cNvPr>
          <p:cNvSpPr/>
          <p:nvPr/>
        </p:nvSpPr>
        <p:spPr>
          <a:xfrm>
            <a:off x="10675238" y="6611779"/>
            <a:ext cx="1516762" cy="246221"/>
          </a:xfrm>
          <a:prstGeom prst="rect">
            <a:avLst/>
          </a:prstGeom>
        </p:spPr>
        <p:txBody>
          <a:bodyPr wrap="none">
            <a:spAutoFit/>
          </a:bodyPr>
          <a:lstStyle/>
          <a:p>
            <a:r>
              <a:rPr lang="en-US" sz="1000" dirty="0">
                <a:solidFill>
                  <a:srgbClr val="201F1E"/>
                </a:solidFill>
                <a:latin typeface="Calibri" panose="020F0502020204030204" pitchFamily="34" charset="0"/>
                <a:ea typeface="Times New Roman" panose="02020603050405020304" pitchFamily="18" charset="0"/>
              </a:rPr>
              <a:t>(</a:t>
            </a:r>
            <a:r>
              <a:rPr lang="en-US" sz="1000" dirty="0" err="1">
                <a:solidFill>
                  <a:srgbClr val="201F1E"/>
                </a:solidFill>
                <a:latin typeface="Calibri" panose="020F0502020204030204" pitchFamily="34" charset="0"/>
                <a:ea typeface="Times New Roman" panose="02020603050405020304" pitchFamily="18" charset="0"/>
              </a:rPr>
              <a:t>Gholizadeh</a:t>
            </a:r>
            <a:r>
              <a:rPr lang="en-US" sz="1000" dirty="0">
                <a:solidFill>
                  <a:srgbClr val="201F1E"/>
                </a:solidFill>
                <a:latin typeface="Calibri" panose="020F0502020204030204" pitchFamily="34" charset="0"/>
                <a:ea typeface="Times New Roman" panose="02020603050405020304" pitchFamily="18" charset="0"/>
              </a:rPr>
              <a:t> et al., 2018). </a:t>
            </a:r>
            <a:endParaRPr lang="en-GB" sz="1000" dirty="0"/>
          </a:p>
        </p:txBody>
      </p:sp>
      <p:pic>
        <p:nvPicPr>
          <p:cNvPr id="11" name="Picture 10">
            <a:extLst>
              <a:ext uri="{FF2B5EF4-FFF2-40B4-BE49-F238E27FC236}">
                <a16:creationId xmlns:a16="http://schemas.microsoft.com/office/drawing/2014/main" id="{52C3C5D5-B446-6C46-A55B-B6782CC5D731}"/>
              </a:ext>
            </a:extLst>
          </p:cNvPr>
          <p:cNvPicPr>
            <a:picLocks noChangeAspect="1"/>
          </p:cNvPicPr>
          <p:nvPr/>
        </p:nvPicPr>
        <p:blipFill rotWithShape="1">
          <a:blip r:embed="rId5"/>
          <a:srcRect l="82515" t="7224" r="5104" b="77049"/>
          <a:stretch/>
        </p:blipFill>
        <p:spPr>
          <a:xfrm>
            <a:off x="3761651" y="4756179"/>
            <a:ext cx="1147965" cy="729113"/>
          </a:xfrm>
          <a:prstGeom prst="rect">
            <a:avLst/>
          </a:prstGeom>
        </p:spPr>
      </p:pic>
    </p:spTree>
    <p:extLst>
      <p:ext uri="{BB962C8B-B14F-4D97-AF65-F5344CB8AC3E}">
        <p14:creationId xmlns:p14="http://schemas.microsoft.com/office/powerpoint/2010/main" val="3692965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D4D24-545A-A341-B7A3-3A999A3FF952}"/>
              </a:ext>
            </a:extLst>
          </p:cNvPr>
          <p:cNvSpPr>
            <a:spLocks noGrp="1"/>
          </p:cNvSpPr>
          <p:nvPr>
            <p:ph type="title"/>
          </p:nvPr>
        </p:nvSpPr>
        <p:spPr>
          <a:xfrm>
            <a:off x="648929" y="629266"/>
            <a:ext cx="6586491" cy="1676603"/>
          </a:xfrm>
        </p:spPr>
        <p:txBody>
          <a:bodyPr>
            <a:normAutofit/>
          </a:bodyPr>
          <a:lstStyle/>
          <a:p>
            <a:r>
              <a:rPr lang="en-GB" dirty="0"/>
              <a:t>Research Questions III &amp; IV</a:t>
            </a:r>
          </a:p>
        </p:txBody>
      </p:sp>
      <p:sp>
        <p:nvSpPr>
          <p:cNvPr id="3" name="Content Placeholder 2">
            <a:extLst>
              <a:ext uri="{FF2B5EF4-FFF2-40B4-BE49-F238E27FC236}">
                <a16:creationId xmlns:a16="http://schemas.microsoft.com/office/drawing/2014/main" id="{BD16E2BA-FBF0-204E-86DE-4B719DBBCF70}"/>
              </a:ext>
            </a:extLst>
          </p:cNvPr>
          <p:cNvSpPr>
            <a:spLocks noGrp="1"/>
          </p:cNvSpPr>
          <p:nvPr>
            <p:ph idx="1"/>
          </p:nvPr>
        </p:nvSpPr>
        <p:spPr>
          <a:xfrm>
            <a:off x="648930" y="2438400"/>
            <a:ext cx="6586489" cy="3785419"/>
          </a:xfrm>
        </p:spPr>
        <p:txBody>
          <a:bodyPr>
            <a:normAutofit fontScale="92500" lnSpcReduction="10000"/>
          </a:bodyPr>
          <a:lstStyle/>
          <a:p>
            <a:pPr marL="0" lvl="0" indent="0">
              <a:buNone/>
            </a:pPr>
            <a:endParaRPr lang="en-US" sz="2400" dirty="0"/>
          </a:p>
          <a:p>
            <a:pPr marL="0" lvl="0" indent="0">
              <a:buNone/>
            </a:pPr>
            <a:r>
              <a:rPr lang="en-US" sz="2400" dirty="0"/>
              <a:t>3) At what scale/resolution (Site, drone, Plane) can remote sensing data be applied before the stated hyperspectral relationships can no longer be observed? What is the variance in accuracy?</a:t>
            </a:r>
          </a:p>
          <a:p>
            <a:pPr marL="0" lvl="0" indent="0">
              <a:buNone/>
            </a:pPr>
            <a:endParaRPr lang="en-US" sz="2400" dirty="0"/>
          </a:p>
          <a:p>
            <a:pPr marL="0" lvl="0" indent="0">
              <a:buNone/>
            </a:pPr>
            <a:endParaRPr lang="de-DE" sz="2400" dirty="0"/>
          </a:p>
          <a:p>
            <a:pPr marL="0" lvl="0" indent="0">
              <a:buNone/>
            </a:pPr>
            <a:r>
              <a:rPr lang="en-US" sz="2400" dirty="0"/>
              <a:t>4) Can spectral diversity be scaled beyond individual vegetation communities? Can local or regional mappings be produced of </a:t>
            </a:r>
            <a:r>
              <a:rPr lang="en-US" sz="2400" dirty="0" err="1"/>
              <a:t>ie</a:t>
            </a:r>
            <a:r>
              <a:rPr lang="en-US" sz="2400" dirty="0"/>
              <a:t>. richness? </a:t>
            </a:r>
            <a:endParaRPr lang="de-DE" sz="2400" dirty="0"/>
          </a:p>
          <a:p>
            <a:pPr marL="0" indent="0">
              <a:buNone/>
            </a:pPr>
            <a:endParaRPr lang="de-DE" sz="2400" dirty="0"/>
          </a:p>
          <a:p>
            <a:endParaRPr lang="en-GB" sz="2400" dirty="0"/>
          </a:p>
        </p:txBody>
      </p:sp>
      <p:pic>
        <p:nvPicPr>
          <p:cNvPr id="5" name="Picture 4">
            <a:extLst>
              <a:ext uri="{FF2B5EF4-FFF2-40B4-BE49-F238E27FC236}">
                <a16:creationId xmlns:a16="http://schemas.microsoft.com/office/drawing/2014/main" id="{77825EAE-1169-F14B-831F-53819F2433E1}"/>
              </a:ext>
            </a:extLst>
          </p:cNvPr>
          <p:cNvPicPr>
            <a:picLocks noChangeAspect="1"/>
          </p:cNvPicPr>
          <p:nvPr/>
        </p:nvPicPr>
        <p:blipFill>
          <a:blip r:embed="rId3"/>
          <a:stretch>
            <a:fillRect/>
          </a:stretch>
        </p:blipFill>
        <p:spPr>
          <a:xfrm>
            <a:off x="7956252" y="0"/>
            <a:ext cx="3282462" cy="6858000"/>
          </a:xfrm>
          <a:prstGeom prst="rect">
            <a:avLst/>
          </a:prstGeom>
        </p:spPr>
      </p:pic>
      <p:sp>
        <p:nvSpPr>
          <p:cNvPr id="7" name="TextBox 6">
            <a:extLst>
              <a:ext uri="{FF2B5EF4-FFF2-40B4-BE49-F238E27FC236}">
                <a16:creationId xmlns:a16="http://schemas.microsoft.com/office/drawing/2014/main" id="{EEEBD2A9-9F82-BF47-B48B-E6DF33C72397}"/>
              </a:ext>
            </a:extLst>
          </p:cNvPr>
          <p:cNvSpPr txBox="1"/>
          <p:nvPr/>
        </p:nvSpPr>
        <p:spPr>
          <a:xfrm>
            <a:off x="11255157" y="6611779"/>
            <a:ext cx="1408777" cy="246221"/>
          </a:xfrm>
          <a:prstGeom prst="rect">
            <a:avLst/>
          </a:prstGeom>
          <a:noFill/>
        </p:spPr>
        <p:txBody>
          <a:bodyPr wrap="square" rtlCol="0">
            <a:spAutoFit/>
          </a:bodyPr>
          <a:lstStyle/>
          <a:p>
            <a:r>
              <a:rPr lang="en-GB" sz="1000" dirty="0"/>
              <a:t>(Wang, 2017)</a:t>
            </a:r>
          </a:p>
        </p:txBody>
      </p:sp>
    </p:spTree>
    <p:extLst>
      <p:ext uri="{BB962C8B-B14F-4D97-AF65-F5344CB8AC3E}">
        <p14:creationId xmlns:p14="http://schemas.microsoft.com/office/powerpoint/2010/main" val="2358161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A05E21-114F-5C48-979A-21FCB63CEABA}"/>
              </a:ext>
            </a:extLst>
          </p:cNvPr>
          <p:cNvPicPr>
            <a:picLocks noChangeAspect="1"/>
          </p:cNvPicPr>
          <p:nvPr/>
        </p:nvPicPr>
        <p:blipFill rotWithShape="1">
          <a:blip r:embed="rId3">
            <a:alphaModFix amt="40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6DD2F7F1-4F61-1343-9E44-72529F0EC270}"/>
              </a:ext>
            </a:extLst>
          </p:cNvPr>
          <p:cNvSpPr>
            <a:spLocks noGrp="1"/>
          </p:cNvSpPr>
          <p:nvPr>
            <p:ph type="title"/>
          </p:nvPr>
        </p:nvSpPr>
        <p:spPr>
          <a:xfrm>
            <a:off x="2231136" y="964692"/>
            <a:ext cx="7729728" cy="1188720"/>
          </a:xfrm>
          <a:noFill/>
          <a:ln>
            <a:solidFill>
              <a:srgbClr val="FFFFFF"/>
            </a:solidFill>
          </a:ln>
        </p:spPr>
        <p:txBody>
          <a:bodyPr>
            <a:normAutofit fontScale="90000"/>
          </a:bodyPr>
          <a:lstStyle/>
          <a:p>
            <a:r>
              <a:rPr lang="en-GB" dirty="0">
                <a:solidFill>
                  <a:schemeClr val="tx1"/>
                </a:solidFill>
              </a:rPr>
              <a:t>Conclusions</a:t>
            </a:r>
            <a:br>
              <a:rPr lang="en-GB" dirty="0">
                <a:solidFill>
                  <a:schemeClr val="tx1"/>
                </a:solidFill>
              </a:rPr>
            </a:br>
            <a:r>
              <a:rPr lang="en-GB" dirty="0">
                <a:solidFill>
                  <a:schemeClr val="tx1"/>
                </a:solidFill>
              </a:rPr>
              <a:t>–</a:t>
            </a:r>
            <a:br>
              <a:rPr lang="en-GB" dirty="0">
                <a:solidFill>
                  <a:schemeClr val="tx1"/>
                </a:solidFill>
              </a:rPr>
            </a:br>
            <a:r>
              <a:rPr lang="en-GB" dirty="0">
                <a:solidFill>
                  <a:schemeClr val="tx1"/>
                </a:solidFill>
              </a:rPr>
              <a:t>Q&amp;A </a:t>
            </a:r>
          </a:p>
        </p:txBody>
      </p:sp>
      <p:sp>
        <p:nvSpPr>
          <p:cNvPr id="3" name="Content Placeholder 2">
            <a:extLst>
              <a:ext uri="{FF2B5EF4-FFF2-40B4-BE49-F238E27FC236}">
                <a16:creationId xmlns:a16="http://schemas.microsoft.com/office/drawing/2014/main" id="{BD0B0AEF-5A44-104A-8321-64D9B3281F35}"/>
              </a:ext>
            </a:extLst>
          </p:cNvPr>
          <p:cNvSpPr>
            <a:spLocks noGrp="1"/>
          </p:cNvSpPr>
          <p:nvPr>
            <p:ph idx="1"/>
          </p:nvPr>
        </p:nvSpPr>
        <p:spPr>
          <a:xfrm>
            <a:off x="2231136" y="2638044"/>
            <a:ext cx="7729728" cy="3101983"/>
          </a:xfrm>
        </p:spPr>
        <p:txBody>
          <a:bodyPr>
            <a:normAutofit/>
          </a:bodyPr>
          <a:lstStyle/>
          <a:p>
            <a:r>
              <a:rPr lang="en-GB" dirty="0"/>
              <a:t>Pairing field and remotely sensed measurements has the potential to be an efficient and novel method to assess biodiversity </a:t>
            </a:r>
          </a:p>
          <a:p>
            <a:pPr marL="0" indent="0">
              <a:buNone/>
            </a:pPr>
            <a:r>
              <a:rPr lang="en-GB" dirty="0"/>
              <a:t> </a:t>
            </a:r>
          </a:p>
          <a:p>
            <a:r>
              <a:rPr lang="en-GB" dirty="0"/>
              <a:t>Remotely sensed hyperspectral imagery could be a novel and spatially scalable methods to assess the biodiversity of vegetative communities</a:t>
            </a:r>
          </a:p>
          <a:p>
            <a:endParaRPr lang="en-GB" dirty="0"/>
          </a:p>
          <a:p>
            <a:r>
              <a:rPr lang="en-GB" dirty="0"/>
              <a:t>Supporting evidence of the spectral diversity hypothesis must be prided, as well as observation variance between spatial scales, and the impact of abiotic correlates  </a:t>
            </a:r>
          </a:p>
          <a:p>
            <a:endParaRPr lang="en-GB" dirty="0"/>
          </a:p>
          <a:p>
            <a:endParaRPr lang="en-GB" dirty="0"/>
          </a:p>
        </p:txBody>
      </p:sp>
      <p:sp>
        <p:nvSpPr>
          <p:cNvPr id="5" name="Rectangle 4">
            <a:extLst>
              <a:ext uri="{FF2B5EF4-FFF2-40B4-BE49-F238E27FC236}">
                <a16:creationId xmlns:a16="http://schemas.microsoft.com/office/drawing/2014/main" id="{D1DF1A63-1F41-B34C-8D3E-28658EEEC3BC}"/>
              </a:ext>
            </a:extLst>
          </p:cNvPr>
          <p:cNvSpPr/>
          <p:nvPr/>
        </p:nvSpPr>
        <p:spPr>
          <a:xfrm>
            <a:off x="0" y="6224659"/>
            <a:ext cx="2949846" cy="307777"/>
          </a:xfrm>
          <a:prstGeom prst="rect">
            <a:avLst/>
          </a:prstGeom>
        </p:spPr>
        <p:txBody>
          <a:bodyPr wrap="none">
            <a:spAutoFit/>
          </a:bodyPr>
          <a:lstStyle/>
          <a:p>
            <a:pPr>
              <a:spcAft>
                <a:spcPts val="600"/>
              </a:spcAft>
            </a:pPr>
            <a:r>
              <a:rPr lang="de-DE" sz="1400" dirty="0">
                <a:latin typeface="Arial" panose="020B0604020202020204" pitchFamily="34" charset="0"/>
              </a:rPr>
              <a:t> Image </a:t>
            </a:r>
            <a:r>
              <a:rPr lang="de-DE" sz="1400" dirty="0" err="1">
                <a:latin typeface="Arial" panose="020B0604020202020204" pitchFamily="34" charset="0"/>
              </a:rPr>
              <a:t>credit</a:t>
            </a:r>
            <a:r>
              <a:rPr lang="de-DE" sz="1400" dirty="0">
                <a:latin typeface="Arial" panose="020B0604020202020204" pitchFamily="34" charset="0"/>
              </a:rPr>
              <a:t>: </a:t>
            </a:r>
            <a:r>
              <a:rPr lang="de-DE" sz="1400" dirty="0" err="1">
                <a:latin typeface="Arial" panose="020B0604020202020204" pitchFamily="34" charset="0"/>
              </a:rPr>
              <a:t>Gergana</a:t>
            </a:r>
            <a:r>
              <a:rPr lang="de-DE" sz="1400" dirty="0">
                <a:latin typeface="Arial" panose="020B0604020202020204" pitchFamily="34" charset="0"/>
              </a:rPr>
              <a:t> </a:t>
            </a:r>
            <a:r>
              <a:rPr lang="de-DE" sz="1400" dirty="0" err="1">
                <a:latin typeface="Arial" panose="020B0604020202020204" pitchFamily="34" charset="0"/>
              </a:rPr>
              <a:t>Daskalova</a:t>
            </a:r>
            <a:r>
              <a:rPr lang="de-DE" sz="1400" dirty="0">
                <a:latin typeface="Arial" panose="020B0604020202020204" pitchFamily="34" charset="0"/>
              </a:rPr>
              <a:t> </a:t>
            </a:r>
            <a:endParaRPr lang="en-GB" sz="1400" dirty="0"/>
          </a:p>
        </p:txBody>
      </p:sp>
    </p:spTree>
    <p:extLst>
      <p:ext uri="{BB962C8B-B14F-4D97-AF65-F5344CB8AC3E}">
        <p14:creationId xmlns:p14="http://schemas.microsoft.com/office/powerpoint/2010/main" val="35224439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949</TotalTime>
  <Words>638</Words>
  <Application>Microsoft Macintosh PowerPoint</Application>
  <PresentationFormat>Widescreen</PresentationFormat>
  <Paragraphs>67</Paragraphs>
  <Slides>8</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Gill Sans MT</vt:lpstr>
      <vt:lpstr>Helvetica Light</vt:lpstr>
      <vt:lpstr>Times New Roman</vt:lpstr>
      <vt:lpstr>Parcel</vt:lpstr>
      <vt:lpstr>Remotely sensed hyper-spectral signatures as indicators of biodiversity </vt:lpstr>
      <vt:lpstr>Why do spectral signatures matter? </vt:lpstr>
      <vt:lpstr>The spectral diversity hypothesis</vt:lpstr>
      <vt:lpstr>Knowledge gaps</vt:lpstr>
      <vt:lpstr>Research Question I </vt:lpstr>
      <vt:lpstr>Research Question II</vt:lpstr>
      <vt:lpstr>Research Questions III &amp; IV</vt:lpstr>
      <vt:lpstr>Conclusions – Q&amp;A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Remotely sensed hyper-spectral signatures as indicators of biodiversity </dc:title>
  <dc:creator>SCHNEIDEREIT Shawn</dc:creator>
  <cp:lastModifiedBy>SCHNEIDEREIT Shawn</cp:lastModifiedBy>
  <cp:revision>7</cp:revision>
  <dcterms:created xsi:type="dcterms:W3CDTF">2019-11-21T17:47:09Z</dcterms:created>
  <dcterms:modified xsi:type="dcterms:W3CDTF">2019-11-22T09:36:55Z</dcterms:modified>
</cp:coreProperties>
</file>